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DAF7F0-C61A-4A93-B4E1-C762D60E586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E9EA90C-C1BC-43A4-99C1-1B1F1192FE24}" type="datetimeFigureOut">
              <a:rPr lang="en-US" smtClean="0"/>
              <a:t>4/4/2020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C4DAF7F0-C61A-4A93-B4E1-C762D60E586C}" type="slidenum">
              <a:rPr lang="en-US" smtClean="0"/>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E9EA90C-C1BC-43A4-99C1-1B1F1192FE24}" type="datetimeFigureOut">
              <a:rPr lang="en-US" smtClean="0"/>
              <a:t>4/4/2020</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C4DAF7F0-C61A-4A93-B4E1-C762D60E586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28800"/>
            <a:ext cx="7772400" cy="1470025"/>
          </a:xfrm>
        </p:spPr>
        <p:txBody>
          <a:bodyPr/>
          <a:lstStyle/>
          <a:p>
            <a:r>
              <a:rPr lang="en-US" dirty="0" smtClean="0"/>
              <a:t>Open Education Resources (OER)</a:t>
            </a:r>
            <a:endParaRPr lang="en-US" dirty="0"/>
          </a:p>
        </p:txBody>
      </p:sp>
      <p:sp>
        <p:nvSpPr>
          <p:cNvPr id="3" name="Subtitle 2"/>
          <p:cNvSpPr>
            <a:spLocks noGrp="1"/>
          </p:cNvSpPr>
          <p:nvPr>
            <p:ph type="subTitle" idx="1"/>
          </p:nvPr>
        </p:nvSpPr>
        <p:spPr>
          <a:xfrm>
            <a:off x="4800600" y="4572000"/>
            <a:ext cx="3048000" cy="914400"/>
          </a:xfrm>
        </p:spPr>
        <p:txBody>
          <a:bodyPr>
            <a:noAutofit/>
          </a:bodyPr>
          <a:lstStyle/>
          <a:p>
            <a:pPr algn="l"/>
            <a:r>
              <a:rPr lang="en-US" sz="3200" b="1" dirty="0" err="1" smtClean="0">
                <a:solidFill>
                  <a:schemeClr val="accent6">
                    <a:lumMod val="75000"/>
                  </a:schemeClr>
                </a:solidFill>
              </a:rPr>
              <a:t>Hira</a:t>
            </a:r>
            <a:r>
              <a:rPr lang="en-US" sz="3200" b="1" dirty="0" smtClean="0">
                <a:solidFill>
                  <a:schemeClr val="accent6">
                    <a:lumMod val="75000"/>
                  </a:schemeClr>
                </a:solidFill>
              </a:rPr>
              <a:t> </a:t>
            </a:r>
            <a:r>
              <a:rPr lang="en-US" sz="3200" b="1" dirty="0" err="1" smtClean="0">
                <a:solidFill>
                  <a:schemeClr val="accent6">
                    <a:lumMod val="75000"/>
                  </a:schemeClr>
                </a:solidFill>
              </a:rPr>
              <a:t>Saeed</a:t>
            </a:r>
            <a:endParaRPr lang="en-US" sz="3200" b="1" dirty="0">
              <a:solidFill>
                <a:schemeClr val="accent6">
                  <a:lumMod val="75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OER based on Nature/ Format -</a:t>
            </a:r>
            <a:endParaRPr lang="en-US" dirty="0"/>
          </a:p>
        </p:txBody>
      </p:sp>
      <p:sp>
        <p:nvSpPr>
          <p:cNvPr id="3" name="Content Placeholder 2"/>
          <p:cNvSpPr>
            <a:spLocks noGrp="1"/>
          </p:cNvSpPr>
          <p:nvPr>
            <p:ph idx="1"/>
          </p:nvPr>
        </p:nvSpPr>
        <p:spPr/>
        <p:txBody>
          <a:bodyPr/>
          <a:lstStyle/>
          <a:p>
            <a:r>
              <a:rPr lang="en-US" dirty="0" smtClean="0"/>
              <a:t>Reading materials</a:t>
            </a:r>
          </a:p>
          <a:p>
            <a:r>
              <a:rPr lang="en-US" dirty="0" smtClean="0"/>
              <a:t>Text/Units</a:t>
            </a:r>
            <a:endParaRPr lang="en-US" dirty="0" smtClean="0"/>
          </a:p>
          <a:p>
            <a:r>
              <a:rPr lang="en-US" dirty="0" smtClean="0"/>
              <a:t>Modular </a:t>
            </a:r>
            <a:r>
              <a:rPr lang="en-US" dirty="0" smtClean="0"/>
              <a:t>Course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0"/>
            <a:ext cx="8183880" cy="1051560"/>
          </a:xfrm>
        </p:spPr>
        <p:txBody>
          <a:bodyPr>
            <a:normAutofit fontScale="90000"/>
          </a:bodyPr>
          <a:lstStyle/>
          <a:p>
            <a:r>
              <a:rPr lang="en-US" dirty="0" smtClean="0"/>
              <a:t>What are Open Educational Resources?</a:t>
            </a:r>
            <a:endParaRPr lang="en-US" dirty="0"/>
          </a:p>
        </p:txBody>
      </p:sp>
      <p:sp>
        <p:nvSpPr>
          <p:cNvPr id="3" name="Content Placeholder 2"/>
          <p:cNvSpPr>
            <a:spLocks noGrp="1"/>
          </p:cNvSpPr>
          <p:nvPr>
            <p:ph idx="1"/>
          </p:nvPr>
        </p:nvSpPr>
        <p:spPr>
          <a:xfrm>
            <a:off x="502920" y="533400"/>
            <a:ext cx="8183880" cy="4651248"/>
          </a:xfrm>
        </p:spPr>
        <p:txBody>
          <a:bodyPr>
            <a:normAutofit/>
          </a:bodyPr>
          <a:lstStyle/>
          <a:p>
            <a:r>
              <a:rPr lang="en-US" dirty="0" smtClean="0"/>
              <a:t>Shared content and </a:t>
            </a:r>
            <a:r>
              <a:rPr lang="en-US" dirty="0" smtClean="0"/>
              <a:t>resources</a:t>
            </a:r>
          </a:p>
          <a:p>
            <a:pPr lvl="1">
              <a:buFont typeface="Wingdings" pitchFamily="2" charset="2"/>
              <a:buChar char="q"/>
            </a:pPr>
            <a:r>
              <a:rPr lang="en-US" dirty="0" smtClean="0"/>
              <a:t>Full </a:t>
            </a:r>
            <a:r>
              <a:rPr lang="en-US" dirty="0" smtClean="0"/>
              <a:t>courses</a:t>
            </a:r>
          </a:p>
          <a:p>
            <a:pPr lvl="1">
              <a:buFont typeface="Wingdings" pitchFamily="2" charset="2"/>
              <a:buChar char="q"/>
            </a:pPr>
            <a:r>
              <a:rPr lang="en-US" dirty="0" smtClean="0"/>
              <a:t>Textbooks</a:t>
            </a:r>
            <a:endParaRPr lang="en-US" dirty="0" smtClean="0"/>
          </a:p>
          <a:p>
            <a:pPr lvl="1">
              <a:buFont typeface="Wingdings" pitchFamily="2" charset="2"/>
              <a:buChar char="q"/>
            </a:pPr>
            <a:r>
              <a:rPr lang="en-US" dirty="0" smtClean="0"/>
              <a:t>Modules</a:t>
            </a:r>
            <a:endParaRPr lang="en-US" dirty="0" smtClean="0"/>
          </a:p>
          <a:p>
            <a:pPr lvl="1">
              <a:buFont typeface="Wingdings" pitchFamily="2" charset="2"/>
              <a:buChar char="q"/>
            </a:pPr>
            <a:r>
              <a:rPr lang="en-US" dirty="0" smtClean="0"/>
              <a:t>Lessons/lesson </a:t>
            </a:r>
            <a:r>
              <a:rPr lang="en-US" dirty="0" smtClean="0"/>
              <a:t>plans</a:t>
            </a:r>
          </a:p>
          <a:p>
            <a:pPr lvl="1">
              <a:buFont typeface="Wingdings" pitchFamily="2" charset="2"/>
              <a:buChar char="q"/>
            </a:pPr>
            <a:r>
              <a:rPr lang="en-US" dirty="0" smtClean="0"/>
              <a:t>Tests</a:t>
            </a:r>
            <a:endParaRPr lang="en-US" dirty="0" smtClean="0"/>
          </a:p>
          <a:p>
            <a:pPr lvl="1">
              <a:buFont typeface="Wingdings" pitchFamily="2" charset="2"/>
              <a:buChar char="q"/>
            </a:pPr>
            <a:r>
              <a:rPr lang="en-US" dirty="0" smtClean="0"/>
              <a:t>Videos</a:t>
            </a:r>
            <a:endParaRPr lang="en-US" dirty="0" smtClean="0"/>
          </a:p>
          <a:p>
            <a:pPr lvl="1">
              <a:buFont typeface="Wingdings" pitchFamily="2" charset="2"/>
              <a:buChar char="q"/>
            </a:pPr>
            <a:r>
              <a:rPr lang="en-US" dirty="0" smtClean="0"/>
              <a:t>Supplemental </a:t>
            </a:r>
            <a:r>
              <a:rPr lang="en-US" dirty="0" smtClean="0"/>
              <a:t>study materials</a:t>
            </a:r>
          </a:p>
          <a:p>
            <a:pPr lvl="1">
              <a:buFont typeface="Wingdings" pitchFamily="2" charset="2"/>
              <a:buChar char="q"/>
            </a:pPr>
            <a:r>
              <a:rPr lang="en-US" dirty="0" smtClean="0"/>
              <a:t>Software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867400"/>
            <a:ext cx="8183880" cy="701040"/>
          </a:xfrm>
        </p:spPr>
        <p:txBody>
          <a:bodyPr/>
          <a:lstStyle/>
          <a:p>
            <a:r>
              <a:rPr lang="en-US" dirty="0" smtClean="0"/>
              <a:t>Advantages</a:t>
            </a:r>
            <a:endParaRPr lang="en-US" dirty="0"/>
          </a:p>
        </p:txBody>
      </p:sp>
      <p:sp>
        <p:nvSpPr>
          <p:cNvPr id="3" name="Content Placeholder 2"/>
          <p:cNvSpPr>
            <a:spLocks noGrp="1"/>
          </p:cNvSpPr>
          <p:nvPr>
            <p:ph idx="1"/>
          </p:nvPr>
        </p:nvSpPr>
        <p:spPr>
          <a:xfrm>
            <a:off x="502920" y="530352"/>
            <a:ext cx="8183880" cy="5413248"/>
          </a:xfrm>
        </p:spPr>
        <p:txBody>
          <a:bodyPr>
            <a:normAutofit fontScale="85000" lnSpcReduction="10000"/>
          </a:bodyPr>
          <a:lstStyle/>
          <a:p>
            <a:r>
              <a:rPr lang="en-US" dirty="0" smtClean="0"/>
              <a:t>Cost savings on Textbooks</a:t>
            </a:r>
          </a:p>
          <a:p>
            <a:pPr lvl="1">
              <a:buFont typeface="Wingdings" pitchFamily="2" charset="2"/>
              <a:buChar char="Ø"/>
            </a:pPr>
            <a:r>
              <a:rPr lang="en-US" dirty="0" smtClean="0"/>
              <a:t>Levels </a:t>
            </a:r>
            <a:r>
              <a:rPr lang="en-US" dirty="0" smtClean="0"/>
              <a:t>the field for disadvantaged students</a:t>
            </a:r>
          </a:p>
          <a:p>
            <a:pPr lvl="1">
              <a:buFont typeface="Wingdings" pitchFamily="2" charset="2"/>
              <a:buChar char="Ø"/>
            </a:pPr>
            <a:r>
              <a:rPr lang="en-US" dirty="0" smtClean="0"/>
              <a:t>Promotes </a:t>
            </a:r>
            <a:r>
              <a:rPr lang="en-US" dirty="0" smtClean="0"/>
              <a:t>sustainability</a:t>
            </a:r>
          </a:p>
          <a:p>
            <a:r>
              <a:rPr lang="en-US" dirty="0" smtClean="0"/>
              <a:t>Resource </a:t>
            </a:r>
            <a:r>
              <a:rPr lang="en-US" dirty="0" smtClean="0"/>
              <a:t>Rich</a:t>
            </a:r>
          </a:p>
          <a:p>
            <a:pPr lvl="1">
              <a:buFont typeface="Wingdings" pitchFamily="2" charset="2"/>
              <a:buChar char="Ø"/>
            </a:pPr>
            <a:r>
              <a:rPr lang="en-US" dirty="0" smtClean="0"/>
              <a:t>Access </a:t>
            </a:r>
            <a:r>
              <a:rPr lang="en-US" dirty="0" smtClean="0"/>
              <a:t>to leading experts worldwide</a:t>
            </a:r>
          </a:p>
          <a:p>
            <a:pPr lvl="1">
              <a:buFont typeface="Wingdings" pitchFamily="2" charset="2"/>
              <a:buChar char="Ø"/>
            </a:pPr>
            <a:r>
              <a:rPr lang="en-US" dirty="0" smtClean="0"/>
              <a:t>Experience/incorporate </a:t>
            </a:r>
            <a:r>
              <a:rPr lang="en-US" dirty="0" smtClean="0"/>
              <a:t>diversity of views</a:t>
            </a:r>
          </a:p>
          <a:p>
            <a:r>
              <a:rPr lang="en-US" dirty="0" smtClean="0"/>
              <a:t>Flexibility</a:t>
            </a:r>
            <a:endParaRPr lang="en-US" dirty="0" smtClean="0"/>
          </a:p>
          <a:p>
            <a:r>
              <a:rPr lang="en-US" dirty="0" smtClean="0"/>
              <a:t>Customize </a:t>
            </a:r>
            <a:r>
              <a:rPr lang="en-US" dirty="0" smtClean="0"/>
              <a:t>curriculum and </a:t>
            </a:r>
            <a:r>
              <a:rPr lang="en-US" dirty="0" smtClean="0"/>
              <a:t>instructional design</a:t>
            </a:r>
            <a:endParaRPr lang="en-US" dirty="0" smtClean="0"/>
          </a:p>
          <a:p>
            <a:r>
              <a:rPr lang="en-US" dirty="0" smtClean="0"/>
              <a:t>Quickly </a:t>
            </a:r>
            <a:r>
              <a:rPr lang="en-US" dirty="0" smtClean="0"/>
              <a:t>incorporate important </a:t>
            </a:r>
            <a:r>
              <a:rPr lang="en-US" dirty="0" smtClean="0"/>
              <a:t>updates(STEM)</a:t>
            </a:r>
          </a:p>
          <a:p>
            <a:r>
              <a:rPr lang="en-US" dirty="0" smtClean="0"/>
              <a:t>OER classes make higher education </a:t>
            </a:r>
            <a:r>
              <a:rPr lang="en-US" dirty="0" smtClean="0"/>
              <a:t>available to </a:t>
            </a:r>
            <a:r>
              <a:rPr lang="en-US" dirty="0" smtClean="0"/>
              <a:t>more populations not just </a:t>
            </a:r>
            <a:r>
              <a:rPr lang="en-US" dirty="0" smtClean="0"/>
              <a:t>paying populations</a:t>
            </a:r>
          </a:p>
          <a:p>
            <a:r>
              <a:rPr lang="en-US" dirty="0" smtClean="0"/>
              <a:t>OER can provide better quality education </a:t>
            </a:r>
            <a:r>
              <a:rPr lang="en-US" dirty="0" smtClean="0"/>
              <a:t>by enhancing </a:t>
            </a:r>
            <a:r>
              <a:rPr lang="en-US" dirty="0" smtClean="0"/>
              <a:t>quality of classes by other </a:t>
            </a:r>
            <a:r>
              <a:rPr lang="en-US" dirty="0" smtClean="0"/>
              <a:t>users</a:t>
            </a:r>
          </a:p>
          <a:p>
            <a:r>
              <a:rPr lang="en-US" dirty="0" smtClean="0"/>
              <a:t>OER authors have more control over how</a:t>
            </a:r>
          </a:p>
          <a:p>
            <a:r>
              <a:rPr lang="en-US" dirty="0" smtClean="0"/>
              <a:t>their creations can be </a:t>
            </a:r>
            <a:r>
              <a:rPr lang="en-US" dirty="0" smtClean="0"/>
              <a:t>used</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a:t>
            </a:r>
            <a:endParaRPr lang="en-US" dirty="0"/>
          </a:p>
        </p:txBody>
      </p:sp>
      <p:sp>
        <p:nvSpPr>
          <p:cNvPr id="3" name="Content Placeholder 2"/>
          <p:cNvSpPr>
            <a:spLocks noGrp="1"/>
          </p:cNvSpPr>
          <p:nvPr>
            <p:ph idx="1"/>
          </p:nvPr>
        </p:nvSpPr>
        <p:spPr/>
        <p:txBody>
          <a:bodyPr/>
          <a:lstStyle/>
          <a:p>
            <a:r>
              <a:rPr lang="en-US" dirty="0" smtClean="0"/>
              <a:t>Universal Design for Learning (UDL)</a:t>
            </a:r>
          </a:p>
          <a:p>
            <a:pPr lvl="1">
              <a:buFont typeface="Wingdings" pitchFamily="2" charset="2"/>
              <a:buChar char="Ø"/>
            </a:pPr>
            <a:r>
              <a:rPr lang="en-US" dirty="0" smtClean="0"/>
              <a:t>Accommodate </a:t>
            </a:r>
            <a:r>
              <a:rPr lang="en-US" dirty="0" smtClean="0"/>
              <a:t>disabilities</a:t>
            </a:r>
          </a:p>
          <a:p>
            <a:pPr lvl="1">
              <a:buFont typeface="Wingdings" pitchFamily="2" charset="2"/>
              <a:buChar char="Ø"/>
            </a:pPr>
            <a:r>
              <a:rPr lang="en-US" dirty="0" smtClean="0"/>
              <a:t>Address </a:t>
            </a:r>
            <a:r>
              <a:rPr lang="en-US" dirty="0" smtClean="0"/>
              <a:t>learning styles</a:t>
            </a:r>
          </a:p>
          <a:p>
            <a:pPr lvl="1">
              <a:buFont typeface="Wingdings" pitchFamily="2" charset="2"/>
              <a:buChar char="Ø"/>
            </a:pPr>
            <a:r>
              <a:rPr lang="en-US" dirty="0" smtClean="0"/>
              <a:t>Foster engagement</a:t>
            </a:r>
            <a:endParaRPr lang="en-US" dirty="0" smtClean="0"/>
          </a:p>
          <a:p>
            <a:r>
              <a:rPr lang="en-US" dirty="0" smtClean="0"/>
              <a:t>More </a:t>
            </a:r>
            <a:r>
              <a:rPr lang="en-US" dirty="0" smtClean="0"/>
              <a:t>research is available and </a:t>
            </a:r>
            <a:r>
              <a:rPr lang="en-US" dirty="0" smtClean="0"/>
              <a:t>accessible to larger populations</a:t>
            </a:r>
          </a:p>
          <a:p>
            <a:pPr marL="265176" lvl="1" indent="-265176">
              <a:buSzPct val="80000"/>
              <a:buFont typeface="Wingdings 2"/>
              <a:buChar char=""/>
            </a:pPr>
            <a:r>
              <a:rPr lang="en-US" dirty="0" smtClean="0"/>
              <a:t>Integrate current, relevant, authentic content OER authors can get a license for their work</a:t>
            </a:r>
          </a:p>
          <a:p>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Complications </a:t>
            </a:r>
            <a:r>
              <a:rPr lang="en-US" dirty="0" smtClean="0"/>
              <a:t>in Curriculum Development</a:t>
            </a:r>
          </a:p>
          <a:p>
            <a:pPr lvl="1">
              <a:buFont typeface="Wingdings" pitchFamily="2" charset="2"/>
              <a:buChar char="Ø"/>
            </a:pPr>
            <a:r>
              <a:rPr lang="en-US" dirty="0" smtClean="0"/>
              <a:t>Volume </a:t>
            </a:r>
            <a:r>
              <a:rPr lang="en-US" dirty="0" smtClean="0"/>
              <a:t>of material to evaluate/validate</a:t>
            </a:r>
          </a:p>
          <a:p>
            <a:pPr lvl="1">
              <a:buFont typeface="Wingdings" pitchFamily="2" charset="2"/>
              <a:buChar char="Ø"/>
            </a:pPr>
            <a:r>
              <a:rPr lang="en-US" dirty="0" smtClean="0"/>
              <a:t>Lack </a:t>
            </a:r>
            <a:r>
              <a:rPr lang="en-US" dirty="0" smtClean="0"/>
              <a:t>of funds/compensation</a:t>
            </a:r>
          </a:p>
          <a:p>
            <a:pPr lvl="1">
              <a:buFont typeface="Wingdings" pitchFamily="2" charset="2"/>
              <a:buChar char="Ø"/>
            </a:pPr>
            <a:r>
              <a:rPr lang="en-US" dirty="0" smtClean="0"/>
              <a:t>No </a:t>
            </a:r>
            <a:r>
              <a:rPr lang="en-US" dirty="0" smtClean="0"/>
              <a:t>responsibility to update original materials</a:t>
            </a:r>
          </a:p>
          <a:p>
            <a:pPr lvl="1">
              <a:buFont typeface="Wingdings" pitchFamily="2" charset="2"/>
              <a:buChar char="Ø"/>
            </a:pPr>
            <a:r>
              <a:rPr lang="en-US" dirty="0" smtClean="0"/>
              <a:t>No </a:t>
            </a:r>
            <a:r>
              <a:rPr lang="en-US" dirty="0" smtClean="0"/>
              <a:t>process to notify users of updates/changes to foundation materials</a:t>
            </a:r>
          </a:p>
          <a:p>
            <a:r>
              <a:rPr lang="en-US" dirty="0" smtClean="0"/>
              <a:t>Attribution </a:t>
            </a:r>
            <a:r>
              <a:rPr lang="en-US" dirty="0" smtClean="0"/>
              <a:t>Issues</a:t>
            </a:r>
          </a:p>
          <a:p>
            <a:pPr lvl="1">
              <a:buFont typeface="Wingdings" pitchFamily="2" charset="2"/>
              <a:buChar char="Ø"/>
            </a:pPr>
            <a:r>
              <a:rPr lang="en-US" dirty="0" smtClean="0"/>
              <a:t>Lack </a:t>
            </a:r>
            <a:r>
              <a:rPr lang="en-US" dirty="0" smtClean="0"/>
              <a:t>of knowledge on open licensing process</a:t>
            </a:r>
          </a:p>
          <a:p>
            <a:pPr lvl="1">
              <a:buFont typeface="Wingdings" pitchFamily="2" charset="2"/>
              <a:buChar char="Ø"/>
            </a:pPr>
            <a:r>
              <a:rPr lang="en-US" dirty="0" smtClean="0"/>
              <a:t>Materials </a:t>
            </a:r>
            <a:r>
              <a:rPr lang="en-US" dirty="0" smtClean="0"/>
              <a:t>improperly cited</a:t>
            </a:r>
          </a:p>
          <a:p>
            <a:pPr lvl="1">
              <a:buFont typeface="Wingdings" pitchFamily="2" charset="2"/>
              <a:buChar char="Ø"/>
            </a:pPr>
            <a:r>
              <a:rPr lang="en-US" dirty="0" smtClean="0"/>
              <a:t>Inadvertent </a:t>
            </a:r>
            <a:r>
              <a:rPr lang="en-US" dirty="0" smtClean="0"/>
              <a:t>copyright </a:t>
            </a:r>
            <a:r>
              <a:rPr lang="en-US" dirty="0" smtClean="0"/>
              <a:t>violation</a:t>
            </a:r>
          </a:p>
          <a:p>
            <a:r>
              <a:rPr lang="en-US" dirty="0" smtClean="0"/>
              <a:t>More populations maybe less likely to pay </a:t>
            </a:r>
            <a:r>
              <a:rPr lang="en-US" dirty="0" smtClean="0"/>
              <a:t>for college </a:t>
            </a:r>
            <a:r>
              <a:rPr lang="en-US" dirty="0" smtClean="0"/>
              <a:t>learning if it is free </a:t>
            </a:r>
            <a:r>
              <a:rPr lang="en-US" dirty="0" smtClean="0"/>
              <a:t>on-line</a:t>
            </a:r>
          </a:p>
          <a:p>
            <a:r>
              <a:rPr lang="en-US" dirty="0" smtClean="0"/>
              <a:t>Not all populations have access to </a:t>
            </a:r>
            <a:r>
              <a:rPr lang="en-US" dirty="0" smtClean="0"/>
              <a:t>computers thus </a:t>
            </a:r>
            <a:r>
              <a:rPr lang="en-US" dirty="0" smtClean="0"/>
              <a:t>only populations with computers </a:t>
            </a:r>
            <a:r>
              <a:rPr lang="en-US" dirty="0" smtClean="0"/>
              <a:t>can have </a:t>
            </a:r>
            <a:r>
              <a:rPr lang="en-US" dirty="0" smtClean="0"/>
              <a:t>access to </a:t>
            </a:r>
            <a:r>
              <a:rPr lang="en-US" dirty="0" smtClean="0"/>
              <a:t>OER</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943600"/>
            <a:ext cx="8183880" cy="624840"/>
          </a:xfrm>
        </p:spPr>
        <p:txBody>
          <a:bodyPr>
            <a:normAutofit fontScale="90000"/>
          </a:bodyPr>
          <a:lstStyle/>
          <a:p>
            <a:r>
              <a:rPr lang="en-US" dirty="0" smtClean="0"/>
              <a:t>Continue…</a:t>
            </a:r>
            <a:endParaRPr lang="en-US" dirty="0"/>
          </a:p>
        </p:txBody>
      </p:sp>
      <p:sp>
        <p:nvSpPr>
          <p:cNvPr id="3" name="Content Placeholder 2"/>
          <p:cNvSpPr>
            <a:spLocks noGrp="1"/>
          </p:cNvSpPr>
          <p:nvPr>
            <p:ph idx="1"/>
          </p:nvPr>
        </p:nvSpPr>
        <p:spPr>
          <a:xfrm>
            <a:off x="502920" y="530352"/>
            <a:ext cx="8183880" cy="5337048"/>
          </a:xfrm>
        </p:spPr>
        <p:txBody>
          <a:bodyPr>
            <a:normAutofit fontScale="92500" lnSpcReduction="10000"/>
          </a:bodyPr>
          <a:lstStyle/>
          <a:p>
            <a:r>
              <a:rPr lang="en-US" dirty="0" smtClean="0"/>
              <a:t>Authors who do not update </a:t>
            </a:r>
            <a:r>
              <a:rPr lang="en-US" dirty="0" smtClean="0"/>
              <a:t>their resources can </a:t>
            </a:r>
            <a:r>
              <a:rPr lang="en-US" dirty="0" smtClean="0"/>
              <a:t>allow resources to become </a:t>
            </a:r>
            <a:r>
              <a:rPr lang="en-US" dirty="0" smtClean="0"/>
              <a:t>outdated</a:t>
            </a:r>
          </a:p>
          <a:p>
            <a:r>
              <a:rPr lang="en-US" dirty="0" smtClean="0"/>
              <a:t>Too many restrictions on </a:t>
            </a:r>
            <a:r>
              <a:rPr lang="en-US" dirty="0" smtClean="0"/>
              <a:t>resources</a:t>
            </a:r>
          </a:p>
          <a:p>
            <a:r>
              <a:rPr lang="en-US" dirty="0" smtClean="0"/>
              <a:t>Licensing process can slow down presenting</a:t>
            </a:r>
          </a:p>
          <a:p>
            <a:r>
              <a:rPr lang="en-US" dirty="0" smtClean="0"/>
              <a:t>on-line materials</a:t>
            </a:r>
            <a:r>
              <a:rPr lang="en-US" dirty="0" smtClean="0"/>
              <a:t>.</a:t>
            </a:r>
          </a:p>
          <a:p>
            <a:r>
              <a:rPr lang="en-US" dirty="0" smtClean="0"/>
              <a:t>Slow/limited Conversion to OER Participation</a:t>
            </a:r>
          </a:p>
          <a:p>
            <a:pPr lvl="1">
              <a:buFont typeface="Wingdings" pitchFamily="2" charset="2"/>
              <a:buChar char="Ø"/>
            </a:pPr>
            <a:r>
              <a:rPr lang="en-US" dirty="0" smtClean="0"/>
              <a:t>Resistance </a:t>
            </a:r>
            <a:r>
              <a:rPr lang="en-US" dirty="0" smtClean="0"/>
              <a:t>to </a:t>
            </a:r>
            <a:r>
              <a:rPr lang="en-US" dirty="0" smtClean="0"/>
              <a:t>Change</a:t>
            </a:r>
          </a:p>
          <a:p>
            <a:pPr lvl="1">
              <a:buFont typeface="Wingdings" pitchFamily="2" charset="2"/>
              <a:buChar char="Ø"/>
            </a:pPr>
            <a:r>
              <a:rPr lang="en-US" dirty="0" smtClean="0"/>
              <a:t>Fear </a:t>
            </a:r>
            <a:r>
              <a:rPr lang="en-US" dirty="0" smtClean="0"/>
              <a:t>of loss of right-to-benefit</a:t>
            </a:r>
          </a:p>
          <a:p>
            <a:pPr lvl="1">
              <a:buFont typeface="Wingdings" pitchFamily="2" charset="2"/>
              <a:buChar char="Ø"/>
            </a:pPr>
            <a:r>
              <a:rPr lang="en-US" dirty="0" smtClean="0"/>
              <a:t>No </a:t>
            </a:r>
            <a:r>
              <a:rPr lang="en-US" dirty="0" smtClean="0"/>
              <a:t>mechanism to revoke permission</a:t>
            </a:r>
          </a:p>
          <a:p>
            <a:pPr lvl="1">
              <a:buFont typeface="Wingdings" pitchFamily="2" charset="2"/>
              <a:buChar char="Ø"/>
            </a:pPr>
            <a:r>
              <a:rPr lang="en-US" dirty="0" smtClean="0"/>
              <a:t>Discomfort </a:t>
            </a:r>
            <a:r>
              <a:rPr lang="en-US" dirty="0" smtClean="0"/>
              <a:t>with technology</a:t>
            </a:r>
          </a:p>
          <a:p>
            <a:r>
              <a:rPr lang="en-US" dirty="0" smtClean="0"/>
              <a:t>Student </a:t>
            </a:r>
            <a:r>
              <a:rPr lang="en-US" dirty="0" smtClean="0"/>
              <a:t>Access to Technology</a:t>
            </a:r>
          </a:p>
          <a:p>
            <a:pPr lvl="1">
              <a:buFont typeface="Wingdings" pitchFamily="2" charset="2"/>
              <a:buChar char="Ø"/>
            </a:pPr>
            <a:r>
              <a:rPr lang="en-US" dirty="0" smtClean="0"/>
              <a:t>Disadvantaged student population</a:t>
            </a:r>
          </a:p>
          <a:p>
            <a:pPr lvl="1">
              <a:buFont typeface="Wingdings" pitchFamily="2" charset="2"/>
              <a:buChar char="Ø"/>
            </a:pPr>
            <a:r>
              <a:rPr lang="en-US" dirty="0" smtClean="0"/>
              <a:t>Digital down-and-out</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486400"/>
            <a:ext cx="8183880" cy="914400"/>
          </a:xfrm>
        </p:spPr>
        <p:txBody>
          <a:bodyPr>
            <a:normAutofit fontScale="90000"/>
          </a:bodyPr>
          <a:lstStyle/>
          <a:p>
            <a:r>
              <a:rPr lang="en-US" dirty="0" smtClean="0"/>
              <a:t>Most frequently cited reasons for using OER</a:t>
            </a:r>
            <a:endParaRPr lang="en-US" dirty="0"/>
          </a:p>
        </p:txBody>
      </p:sp>
      <p:sp>
        <p:nvSpPr>
          <p:cNvPr id="3" name="Content Placeholder 2"/>
          <p:cNvSpPr>
            <a:spLocks noGrp="1"/>
          </p:cNvSpPr>
          <p:nvPr>
            <p:ph idx="1"/>
          </p:nvPr>
        </p:nvSpPr>
        <p:spPr>
          <a:xfrm>
            <a:off x="502920" y="1295400"/>
            <a:ext cx="8183880" cy="3810000"/>
          </a:xfrm>
        </p:spPr>
        <p:txBody>
          <a:bodyPr/>
          <a:lstStyle/>
          <a:p>
            <a:r>
              <a:rPr lang="en-US" dirty="0" smtClean="0"/>
              <a:t>To enhance professional development (28%)</a:t>
            </a:r>
          </a:p>
          <a:p>
            <a:r>
              <a:rPr lang="en-US" dirty="0" smtClean="0"/>
              <a:t>To </a:t>
            </a:r>
            <a:r>
              <a:rPr lang="en-US" dirty="0" smtClean="0"/>
              <a:t>provide electronic learning material to students (35%)</a:t>
            </a:r>
          </a:p>
          <a:p>
            <a:r>
              <a:rPr lang="en-US" dirty="0" smtClean="0"/>
              <a:t>To </a:t>
            </a:r>
            <a:r>
              <a:rPr lang="en-US" dirty="0" smtClean="0"/>
              <a:t>prepare for teaching (52%)</a:t>
            </a:r>
          </a:p>
          <a:p>
            <a:r>
              <a:rPr lang="en-US" dirty="0" smtClean="0"/>
              <a:t>To </a:t>
            </a:r>
            <a:r>
              <a:rPr lang="en-US" dirty="0" smtClean="0"/>
              <a:t>supplement existing content (59%)</a:t>
            </a:r>
          </a:p>
          <a:p>
            <a:r>
              <a:rPr lang="en-US" dirty="0" smtClean="0"/>
              <a:t>For </a:t>
            </a:r>
            <a:r>
              <a:rPr lang="en-US" dirty="0" smtClean="0"/>
              <a:t>ideas and inspiration (67%)</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t>
            </a:r>
            <a:r>
              <a:rPr lang="en-US" dirty="0" err="1" smtClean="0"/>
              <a:t>Edducation</a:t>
            </a:r>
            <a:endParaRPr lang="en-US" dirty="0"/>
          </a:p>
        </p:txBody>
      </p:sp>
      <p:sp>
        <p:nvSpPr>
          <p:cNvPr id="3" name="Content Placeholder 2"/>
          <p:cNvSpPr>
            <a:spLocks noGrp="1"/>
          </p:cNvSpPr>
          <p:nvPr>
            <p:ph idx="1"/>
          </p:nvPr>
        </p:nvSpPr>
        <p:spPr/>
        <p:txBody>
          <a:bodyPr/>
          <a:lstStyle/>
          <a:p>
            <a:r>
              <a:rPr lang="en-US" dirty="0" smtClean="0"/>
              <a:t>A growing body of shared educational resources built on the principle that;</a:t>
            </a:r>
          </a:p>
          <a:p>
            <a:pPr marL="514350" indent="-514350">
              <a:buFont typeface="+mj-lt"/>
              <a:buAutoNum type="arabicPeriod"/>
            </a:pPr>
            <a:r>
              <a:rPr lang="en-US" dirty="0" smtClean="0"/>
              <a:t>	Today’s technology makes it possible to share information and knowledge </a:t>
            </a:r>
            <a:r>
              <a:rPr lang="en-US" dirty="0" smtClean="0"/>
              <a:t>around </a:t>
            </a:r>
            <a:r>
              <a:rPr lang="en-US" dirty="0" smtClean="0"/>
              <a:t>the world.</a:t>
            </a:r>
          </a:p>
          <a:p>
            <a:pPr marL="514350" indent="-514350">
              <a:buFont typeface="+mj-lt"/>
              <a:buAutoNum type="arabicPeriod"/>
            </a:pPr>
            <a:r>
              <a:rPr lang="en-US" dirty="0" smtClean="0"/>
              <a:t>It is in the interest of human development to share information and education as mush and as widely as possible.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10200"/>
            <a:ext cx="8183880" cy="777240"/>
          </a:xfrm>
        </p:spPr>
        <p:txBody>
          <a:bodyPr/>
          <a:lstStyle/>
          <a:p>
            <a:r>
              <a:rPr lang="en-US" dirty="0" smtClean="0"/>
              <a:t>Open Educational Resources</a:t>
            </a:r>
            <a:endParaRPr lang="en-US" dirty="0"/>
          </a:p>
        </p:txBody>
      </p:sp>
      <p:sp>
        <p:nvSpPr>
          <p:cNvPr id="3" name="Content Placeholder 2"/>
          <p:cNvSpPr>
            <a:spLocks noGrp="1"/>
          </p:cNvSpPr>
          <p:nvPr>
            <p:ph idx="1"/>
          </p:nvPr>
        </p:nvSpPr>
        <p:spPr>
          <a:xfrm>
            <a:off x="304800" y="304800"/>
            <a:ext cx="8534400" cy="5257800"/>
          </a:xfrm>
        </p:spPr>
        <p:txBody>
          <a:bodyPr>
            <a:noAutofit/>
          </a:bodyPr>
          <a:lstStyle/>
          <a:p>
            <a:r>
              <a:rPr lang="en-US" dirty="0" smtClean="0">
                <a:latin typeface="Times New Roman" pitchFamily="18" charset="0"/>
                <a:cs typeface="Times New Roman" pitchFamily="18" charset="0"/>
              </a:rPr>
              <a:t>Open educational or learning resources are “teaching, learning and research materials in any medium, digital or otherwise, that reside in the public domain or have been released under an open license that permits no-cost access, use, adaptation and  redistribution by others with no or limited restrictions”.</a:t>
            </a:r>
          </a:p>
          <a:p>
            <a:r>
              <a:rPr lang="en-US" dirty="0" smtClean="0">
                <a:latin typeface="Times New Roman" pitchFamily="18" charset="0"/>
                <a:cs typeface="Times New Roman" pitchFamily="18" charset="0"/>
              </a:rPr>
              <a:t>The resource is shared under an open license or resides in the public domain.</a:t>
            </a:r>
          </a:p>
          <a:p>
            <a:r>
              <a:rPr lang="en-US" dirty="0" smtClean="0">
                <a:latin typeface="Times New Roman" pitchFamily="18" charset="0"/>
                <a:cs typeface="Times New Roman" pitchFamily="18" charset="0"/>
              </a:rPr>
              <a:t>Any educational resources, which are openly available for use by educators and students, without an accompanying need to pay royalties or license fees.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800600"/>
            <a:ext cx="8183880" cy="1051560"/>
          </a:xfrm>
        </p:spPr>
        <p:txBody>
          <a:bodyPr/>
          <a:lstStyle/>
          <a:p>
            <a:r>
              <a:rPr lang="en-US" dirty="0" smtClean="0"/>
              <a:t>Value Principles of OER</a:t>
            </a:r>
            <a:endParaRPr lang="en-US" dirty="0"/>
          </a:p>
        </p:txBody>
      </p:sp>
      <p:sp>
        <p:nvSpPr>
          <p:cNvPr id="3" name="Content Placeholder 2"/>
          <p:cNvSpPr>
            <a:spLocks noGrp="1"/>
          </p:cNvSpPr>
          <p:nvPr>
            <p:ph idx="1"/>
          </p:nvPr>
        </p:nvSpPr>
        <p:spPr>
          <a:xfrm>
            <a:off x="502920" y="530352"/>
            <a:ext cx="8183880" cy="3889248"/>
          </a:xfrm>
        </p:spPr>
        <p:txBody>
          <a:bodyPr/>
          <a:lstStyle/>
          <a:p>
            <a:r>
              <a:rPr lang="en-US" dirty="0" smtClean="0"/>
              <a:t>Open Access, Open Source</a:t>
            </a:r>
          </a:p>
          <a:p>
            <a:r>
              <a:rPr lang="en-US" dirty="0" smtClean="0"/>
              <a:t>The 4Rs</a:t>
            </a:r>
          </a:p>
          <a:p>
            <a:pPr marL="571500" indent="-571500">
              <a:buFont typeface="+mj-lt"/>
              <a:buAutoNum type="romanLcPeriod"/>
            </a:pPr>
            <a:r>
              <a:rPr lang="en-US" dirty="0" smtClean="0"/>
              <a:t>Reuse</a:t>
            </a:r>
          </a:p>
          <a:p>
            <a:pPr marL="571500" indent="-571500">
              <a:buFont typeface="+mj-lt"/>
              <a:buAutoNum type="romanLcPeriod"/>
            </a:pPr>
            <a:r>
              <a:rPr lang="en-US" dirty="0" smtClean="0"/>
              <a:t>Revise</a:t>
            </a:r>
          </a:p>
          <a:p>
            <a:pPr marL="571500" indent="-571500">
              <a:buFont typeface="+mj-lt"/>
              <a:buAutoNum type="romanLcPeriod"/>
            </a:pPr>
            <a:r>
              <a:rPr lang="en-US" dirty="0" smtClean="0"/>
              <a:t>Remix</a:t>
            </a:r>
          </a:p>
          <a:p>
            <a:pPr marL="571500" indent="-571500">
              <a:buFont typeface="+mj-lt"/>
              <a:buAutoNum type="romanLcPeriod"/>
            </a:pPr>
            <a:r>
              <a:rPr lang="en-US" dirty="0" smtClean="0"/>
              <a:t>redistribute</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029200"/>
            <a:ext cx="8183880" cy="822960"/>
          </a:xfrm>
        </p:spPr>
        <p:txBody>
          <a:bodyPr/>
          <a:lstStyle/>
          <a:p>
            <a:r>
              <a:rPr lang="en-US" dirty="0" smtClean="0"/>
              <a:t>Types of OER</a:t>
            </a:r>
            <a:endParaRPr lang="en-US" dirty="0"/>
          </a:p>
        </p:txBody>
      </p:sp>
      <p:sp>
        <p:nvSpPr>
          <p:cNvPr id="3" name="Content Placeholder 2"/>
          <p:cNvSpPr>
            <a:spLocks noGrp="1"/>
          </p:cNvSpPr>
          <p:nvPr>
            <p:ph idx="1"/>
          </p:nvPr>
        </p:nvSpPr>
        <p:spPr>
          <a:xfrm>
            <a:off x="502920" y="381000"/>
            <a:ext cx="8183880" cy="4648200"/>
          </a:xfrm>
        </p:spPr>
        <p:txBody>
          <a:bodyPr>
            <a:normAutofit fontScale="85000" lnSpcReduction="20000"/>
          </a:bodyPr>
          <a:lstStyle/>
          <a:p>
            <a:r>
              <a:rPr lang="en-US" dirty="0" smtClean="0"/>
              <a:t>OER based on;</a:t>
            </a:r>
          </a:p>
          <a:p>
            <a:r>
              <a:rPr lang="en-US" dirty="0" smtClean="0"/>
              <a:t>   Media</a:t>
            </a:r>
          </a:p>
          <a:p>
            <a:pPr marL="514350" indent="-514350">
              <a:buFont typeface="+mj-lt"/>
              <a:buAutoNum type="alphaLcPeriod"/>
            </a:pPr>
            <a:r>
              <a:rPr lang="en-US" dirty="0" smtClean="0"/>
              <a:t>Text/ Print</a:t>
            </a:r>
          </a:p>
          <a:p>
            <a:pPr marL="514350" indent="-514350">
              <a:buFont typeface="+mj-lt"/>
              <a:buAutoNum type="alphaLcPeriod"/>
            </a:pPr>
            <a:r>
              <a:rPr lang="en-US" dirty="0" smtClean="0"/>
              <a:t>Visual/ Photograph</a:t>
            </a:r>
          </a:p>
          <a:p>
            <a:pPr marL="514350" indent="-514350">
              <a:buFont typeface="+mj-lt"/>
              <a:buAutoNum type="alphaLcPeriod"/>
            </a:pPr>
            <a:r>
              <a:rPr lang="en-US" dirty="0" smtClean="0"/>
              <a:t>Audio</a:t>
            </a:r>
          </a:p>
          <a:p>
            <a:pPr marL="514350" indent="-514350">
              <a:buFont typeface="+mj-lt"/>
              <a:buAutoNum type="alphaLcPeriod"/>
            </a:pPr>
            <a:r>
              <a:rPr lang="en-US" dirty="0" smtClean="0"/>
              <a:t>Video/ Audio-Visual</a:t>
            </a:r>
          </a:p>
          <a:p>
            <a:pPr marL="514350" indent="-514350">
              <a:buFont typeface="+mj-lt"/>
              <a:buAutoNum type="alphaLcPeriod"/>
            </a:pPr>
            <a:r>
              <a:rPr lang="en-US" dirty="0" smtClean="0"/>
              <a:t>Animation</a:t>
            </a:r>
          </a:p>
          <a:p>
            <a:pPr marL="514350" indent="-514350"/>
            <a:r>
              <a:rPr lang="en-US" dirty="0" smtClean="0"/>
              <a:t>Courses</a:t>
            </a:r>
          </a:p>
          <a:p>
            <a:pPr marL="514350" indent="-514350"/>
            <a:r>
              <a:rPr lang="en-US" dirty="0" smtClean="0"/>
              <a:t>Course materials</a:t>
            </a:r>
          </a:p>
          <a:p>
            <a:pPr marL="514350" indent="-514350"/>
            <a:r>
              <a:rPr lang="en-US" dirty="0" smtClean="0"/>
              <a:t>Course modules</a:t>
            </a:r>
          </a:p>
          <a:p>
            <a:pPr marL="514350" indent="-514350"/>
            <a:r>
              <a:rPr lang="en-US" dirty="0" smtClean="0"/>
              <a:t>Learning objects</a:t>
            </a:r>
          </a:p>
          <a:p>
            <a:pPr marL="514350" indent="-514350"/>
            <a:r>
              <a:rPr lang="en-US" dirty="0" smtClean="0"/>
              <a:t>Collections</a:t>
            </a:r>
          </a:p>
          <a:p>
            <a:pPr marL="514350" indent="-514350"/>
            <a:r>
              <a:rPr lang="en-US" dirty="0" smtClean="0"/>
              <a:t>journals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4648200"/>
            <a:ext cx="8183880" cy="1051560"/>
          </a:xfrm>
        </p:spPr>
        <p:txBody>
          <a:bodyPr/>
          <a:lstStyle/>
          <a:p>
            <a:r>
              <a:rPr lang="en-US" dirty="0" smtClean="0"/>
              <a:t>OER based on Quality -</a:t>
            </a:r>
            <a:endParaRPr lang="en-US" dirty="0"/>
          </a:p>
        </p:txBody>
      </p:sp>
      <p:sp>
        <p:nvSpPr>
          <p:cNvPr id="3" name="Content Placeholder 2"/>
          <p:cNvSpPr>
            <a:spLocks noGrp="1"/>
          </p:cNvSpPr>
          <p:nvPr>
            <p:ph idx="1"/>
          </p:nvPr>
        </p:nvSpPr>
        <p:spPr>
          <a:xfrm>
            <a:off x="502920" y="1676400"/>
            <a:ext cx="8183880" cy="3041904"/>
          </a:xfrm>
        </p:spPr>
        <p:txBody>
          <a:bodyPr/>
          <a:lstStyle/>
          <a:p>
            <a:r>
              <a:rPr lang="en-US" dirty="0" smtClean="0"/>
              <a:t>self- published</a:t>
            </a:r>
          </a:p>
          <a:p>
            <a:r>
              <a:rPr lang="en-US" dirty="0" smtClean="0"/>
              <a:t>Reviewed</a:t>
            </a:r>
          </a:p>
          <a:p>
            <a:r>
              <a:rPr lang="en-US" dirty="0" smtClean="0"/>
              <a:t>Peer- reviewed</a:t>
            </a:r>
          </a:p>
          <a:p>
            <a:r>
              <a:rPr lang="en-US" dirty="0" smtClean="0"/>
              <a:t>Option of post- review</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960120"/>
          </a:xfrm>
        </p:spPr>
        <p:txBody>
          <a:bodyPr/>
          <a:lstStyle/>
          <a:p>
            <a:r>
              <a:rPr lang="en-US" dirty="0" smtClean="0"/>
              <a:t>ORE based on Authorship</a:t>
            </a:r>
            <a:endParaRPr lang="en-US" dirty="0"/>
          </a:p>
        </p:txBody>
      </p:sp>
      <p:sp>
        <p:nvSpPr>
          <p:cNvPr id="3" name="Content Placeholder 2"/>
          <p:cNvSpPr>
            <a:spLocks noGrp="1"/>
          </p:cNvSpPr>
          <p:nvPr>
            <p:ph idx="1"/>
          </p:nvPr>
        </p:nvSpPr>
        <p:spPr>
          <a:xfrm>
            <a:off x="609600" y="1981200"/>
            <a:ext cx="8183880" cy="2356104"/>
          </a:xfrm>
        </p:spPr>
        <p:txBody>
          <a:bodyPr/>
          <a:lstStyle/>
          <a:p>
            <a:r>
              <a:rPr lang="en-US" dirty="0" smtClean="0"/>
              <a:t>Individual</a:t>
            </a:r>
          </a:p>
          <a:p>
            <a:r>
              <a:rPr lang="en-US" dirty="0" smtClean="0"/>
              <a:t>Open authoring</a:t>
            </a:r>
          </a:p>
          <a:p>
            <a:r>
              <a:rPr lang="en-US" dirty="0" smtClean="0"/>
              <a:t>Collaboration work</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OER based on Presentation-</a:t>
            </a:r>
            <a:endParaRPr lang="en-US" dirty="0"/>
          </a:p>
        </p:txBody>
      </p:sp>
      <p:sp>
        <p:nvSpPr>
          <p:cNvPr id="3" name="Content Placeholder 2"/>
          <p:cNvSpPr>
            <a:spLocks noGrp="1"/>
          </p:cNvSpPr>
          <p:nvPr>
            <p:ph idx="1"/>
          </p:nvPr>
        </p:nvSpPr>
        <p:spPr/>
        <p:txBody>
          <a:bodyPr/>
          <a:lstStyle/>
          <a:p>
            <a:r>
              <a:rPr lang="en-US" dirty="0" smtClean="0"/>
              <a:t>Slide sharing</a:t>
            </a:r>
          </a:p>
          <a:p>
            <a:r>
              <a:rPr lang="en-US" dirty="0" smtClean="0"/>
              <a:t>Class </a:t>
            </a:r>
            <a:r>
              <a:rPr lang="en-US" dirty="0" smtClean="0"/>
              <a:t>presentation</a:t>
            </a:r>
          </a:p>
          <a:p>
            <a:r>
              <a:rPr lang="en-US" dirty="0" smtClean="0"/>
              <a:t>E-content </a:t>
            </a:r>
            <a:r>
              <a:rPr lang="en-US" dirty="0" smtClean="0"/>
              <a:t>presentation for OER</a:t>
            </a:r>
          </a:p>
          <a:p>
            <a:r>
              <a:rPr lang="en-US" dirty="0" smtClean="0"/>
              <a:t>Formal </a:t>
            </a:r>
            <a:r>
              <a:rPr lang="en-US" dirty="0" smtClean="0"/>
              <a:t>public presentations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OER based on Licensing-</a:t>
            </a:r>
            <a:endParaRPr lang="en-US" dirty="0"/>
          </a:p>
        </p:txBody>
      </p:sp>
      <p:sp>
        <p:nvSpPr>
          <p:cNvPr id="3" name="Content Placeholder 2"/>
          <p:cNvSpPr>
            <a:spLocks noGrp="1"/>
          </p:cNvSpPr>
          <p:nvPr>
            <p:ph idx="1"/>
          </p:nvPr>
        </p:nvSpPr>
        <p:spPr>
          <a:xfrm>
            <a:off x="502920" y="1905000"/>
            <a:ext cx="8183880" cy="2813304"/>
          </a:xfrm>
        </p:spPr>
        <p:txBody>
          <a:bodyPr/>
          <a:lstStyle/>
          <a:p>
            <a:r>
              <a:rPr lang="en-US" dirty="0" smtClean="0"/>
              <a:t>Copyright protected</a:t>
            </a:r>
          </a:p>
          <a:p>
            <a:r>
              <a:rPr lang="en-US" dirty="0" smtClean="0"/>
              <a:t> Creative Commons</a:t>
            </a:r>
          </a:p>
          <a:p>
            <a:r>
              <a:rPr lang="en-US" dirty="0" smtClean="0"/>
              <a:t> Public Domain</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74</TotalTime>
  <Words>543</Words>
  <Application>Microsoft Office PowerPoint</Application>
  <PresentationFormat>On-screen Show (4:3)</PresentationFormat>
  <Paragraphs>115</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Aspect</vt:lpstr>
      <vt:lpstr>Open Education Resources (OER)</vt:lpstr>
      <vt:lpstr>Open Edducation</vt:lpstr>
      <vt:lpstr>Open Educational Resources</vt:lpstr>
      <vt:lpstr>Value Principles of OER</vt:lpstr>
      <vt:lpstr>Types of OER</vt:lpstr>
      <vt:lpstr>OER based on Quality -</vt:lpstr>
      <vt:lpstr>ORE based on Authorship</vt:lpstr>
      <vt:lpstr>OER based on Presentation-</vt:lpstr>
      <vt:lpstr>OER based on Licensing-</vt:lpstr>
      <vt:lpstr>OER based on Nature/ Format -</vt:lpstr>
      <vt:lpstr>What are Open Educational Resources?</vt:lpstr>
      <vt:lpstr>Advantages</vt:lpstr>
      <vt:lpstr>Continue…</vt:lpstr>
      <vt:lpstr>Disadvantages</vt:lpstr>
      <vt:lpstr>Continue…</vt:lpstr>
      <vt:lpstr>Most frequently cited reasons for using OER</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Education Resources (OER)</dc:title>
  <dc:creator>ApnaITcenter</dc:creator>
  <cp:lastModifiedBy>ApnaITcenter</cp:lastModifiedBy>
  <cp:revision>9</cp:revision>
  <dcterms:created xsi:type="dcterms:W3CDTF">2020-04-04T10:33:55Z</dcterms:created>
  <dcterms:modified xsi:type="dcterms:W3CDTF">2020-04-04T11:48:42Z</dcterms:modified>
</cp:coreProperties>
</file>